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1" r:id="rId2"/>
  </p:sldMasterIdLst>
  <p:notesMasterIdLst>
    <p:notesMasterId r:id="rId29"/>
  </p:notesMasterIdLst>
  <p:handoutMasterIdLst>
    <p:handoutMasterId r:id="rId30"/>
  </p:handoutMasterIdLst>
  <p:sldIdLst>
    <p:sldId id="336" r:id="rId3"/>
    <p:sldId id="392" r:id="rId4"/>
    <p:sldId id="471" r:id="rId5"/>
    <p:sldId id="483" r:id="rId6"/>
    <p:sldId id="484" r:id="rId7"/>
    <p:sldId id="470" r:id="rId8"/>
    <p:sldId id="472" r:id="rId9"/>
    <p:sldId id="474" r:id="rId10"/>
    <p:sldId id="473" r:id="rId11"/>
    <p:sldId id="479" r:id="rId12"/>
    <p:sldId id="475" r:id="rId13"/>
    <p:sldId id="480" r:id="rId14"/>
    <p:sldId id="481" r:id="rId15"/>
    <p:sldId id="482" r:id="rId16"/>
    <p:sldId id="476" r:id="rId17"/>
    <p:sldId id="487" r:id="rId18"/>
    <p:sldId id="466" r:id="rId19"/>
    <p:sldId id="485" r:id="rId20"/>
    <p:sldId id="467" r:id="rId21"/>
    <p:sldId id="469" r:id="rId22"/>
    <p:sldId id="468" r:id="rId23"/>
    <p:sldId id="486" r:id="rId24"/>
    <p:sldId id="477" r:id="rId25"/>
    <p:sldId id="478" r:id="rId26"/>
    <p:sldId id="396" r:id="rId27"/>
    <p:sldId id="447" r:id="rId28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i Zhu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F00"/>
    <a:srgbClr val="0432FF"/>
    <a:srgbClr val="0096FF"/>
    <a:srgbClr val="00FB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18"/>
    <p:restoredTop sz="88040"/>
  </p:normalViewPr>
  <p:slideViewPr>
    <p:cSldViewPr>
      <p:cViewPr>
        <p:scale>
          <a:sx n="158" d="100"/>
          <a:sy n="158" d="100"/>
        </p:scale>
        <p:origin x="2480" y="6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21" d="100"/>
          <a:sy n="121" d="100"/>
        </p:scale>
        <p:origin x="2872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handoutMaster" Target="handoutMasters/handoutMaster1.xml"/><Relationship Id="rId31" Type="http://schemas.openxmlformats.org/officeDocument/2006/relationships/commentAuthors" Target="commentAuthors.xml"/><Relationship Id="rId32" Type="http://schemas.openxmlformats.org/officeDocument/2006/relationships/presProps" Target="pres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89069-FB9F-A341-94DD-D1EF57B90AF2}" type="datetimeFigureOut">
              <a:rPr lang="en-US" smtClean="0"/>
              <a:t>2/12/20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11D73-9824-E549-A78F-C579DC75F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626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96AA81-7CBA-4B42-96F4-0EF9C87CBBEC}" type="datetimeFigureOut">
              <a:rPr lang="en-US" smtClean="0"/>
              <a:t>2/12/20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9DC160-237F-FD4A-8F81-7215B75F5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027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DC160-237F-FD4A-8F81-7215B75F56E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824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DC160-237F-FD4A-8F81-7215B75F56E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130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However, they </a:t>
            </a:r>
            <a:r>
              <a:rPr lang="en-US" dirty="0" err="1" smtClean="0"/>
              <a:t>typ</a:t>
            </a:r>
            <a:r>
              <a:rPr lang="en-US" dirty="0" smtClean="0"/>
              <a:t>- </a:t>
            </a:r>
            <a:r>
              <a:rPr lang="en-US" dirty="0" err="1" smtClean="0"/>
              <a:t>ically</a:t>
            </a:r>
            <a:r>
              <a:rPr lang="en-US" dirty="0" smtClean="0"/>
              <a:t> perform poorly under extreme appearance changes, e.g., between day and night [71] or seasons [46], or in weakly textured scenes [59].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DC160-237F-FD4A-8F81-7215B75F56E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7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4170256" y="4606534"/>
            <a:ext cx="803488" cy="197464"/>
            <a:chOff x="3275856" y="1242391"/>
            <a:chExt cx="1656184" cy="407020"/>
          </a:xfrm>
        </p:grpSpPr>
        <p:sp>
          <p:nvSpPr>
            <p:cNvPr id="3" name="Rounded Rectangle 2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pic>
          <p:nvPicPr>
            <p:cNvPr id="4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-20744" y="3457300"/>
            <a:ext cx="9144000" cy="626618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-20744" y="4102949"/>
            <a:ext cx="9144000" cy="4606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631952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952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90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1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987574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664247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-14704" y="1124444"/>
            <a:ext cx="9144000" cy="626618"/>
          </a:xfrm>
          <a:prstGeom prst="rect">
            <a:avLst/>
          </a:prstGeom>
        </p:spPr>
        <p:txBody>
          <a:bodyPr anchor="ctr"/>
          <a:lstStyle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-14704" y="2281046"/>
            <a:ext cx="9144000" cy="4606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059833" y="4227936"/>
            <a:ext cx="3086100" cy="2746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1"/>
          </p:nvPr>
        </p:nvSpPr>
        <p:spPr>
          <a:xfrm>
            <a:off x="0" y="3271678"/>
            <a:ext cx="9144000" cy="4606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/>
          </p:nvPr>
        </p:nvSpPr>
        <p:spPr>
          <a:xfrm>
            <a:off x="347531" y="4594226"/>
            <a:ext cx="8229600" cy="35378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828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5880" y="0"/>
            <a:ext cx="8496944" cy="884466"/>
          </a:xfrm>
          <a:prstGeom prst="rect">
            <a:avLst/>
          </a:prstGeom>
        </p:spPr>
        <p:txBody>
          <a:bodyPr anchor="ctr"/>
          <a:lstStyle>
            <a:lvl1pPr algn="l" latinLnBrk="0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059584"/>
            <a:ext cx="8229600" cy="3534643"/>
          </a:xfrm>
          <a:prstGeom prst="rect">
            <a:avLst/>
          </a:prstGeom>
        </p:spPr>
        <p:txBody>
          <a:bodyPr/>
          <a:lstStyle>
            <a:lvl1pPr latinLnBrk="0">
              <a:defRPr sz="1800">
                <a:latin typeface="Arial" charset="0"/>
                <a:ea typeface="Arial" charset="0"/>
                <a:cs typeface="Arial" charset="0"/>
              </a:defRPr>
            </a:lvl1pPr>
            <a:lvl2pPr latinLnBrk="0">
              <a:defRPr sz="1600">
                <a:latin typeface="Arial" charset="0"/>
                <a:ea typeface="Arial" charset="0"/>
                <a:cs typeface="Arial" charset="0"/>
              </a:defRPr>
            </a:lvl2pPr>
            <a:lvl3pPr latinLnBrk="0">
              <a:defRPr sz="1400">
                <a:latin typeface="Arial" charset="0"/>
                <a:ea typeface="Arial" charset="0"/>
                <a:cs typeface="Arial" charset="0"/>
              </a:defRPr>
            </a:lvl3pPr>
            <a:lvl4pPr latinLnBrk="0">
              <a:defRPr sz="1200">
                <a:latin typeface="Arial" charset="0"/>
                <a:ea typeface="Arial" charset="0"/>
                <a:cs typeface="Arial" charset="0"/>
              </a:defRPr>
            </a:lvl4pPr>
            <a:lvl5pPr latinLnBrk="0">
              <a:defRPr sz="12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894213"/>
            <a:ext cx="9147464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0" y="915566"/>
            <a:ext cx="9147464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457200" y="4666235"/>
            <a:ext cx="8229600" cy="35378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472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7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5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40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2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2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028951" y="4767265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24" r:id="rId3"/>
    <p:sldLayoutId id="2147483673" r:id="rId4"/>
    <p:sldLayoutId id="2147483660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377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891" indent="-342891" algn="l" defTabSz="914377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2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5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Huangying-Zhan/Depth-VO-Feat" TargetMode="External"/><Relationship Id="rId3" Type="http://schemas.openxmlformats.org/officeDocument/2006/relationships/hyperlink" Target="https://scholar.google.com/scholar_url?url=http://openaccess.thecvf.com/content_cvpr_2018/html/Zhan_Unsupervised_Learning_of_CVPR_2018_paper.html&amp;hl=en&amp;sa=T&amp;oi=gsb&amp;ct=res&amp;cd=0&amp;d=9329635045900538034&amp;ei=-fNCXpHBLoKiywSurprYAw&amp;scisig=AAGBfm3B1-O4ZKB5t_PIlF5YGr29X9MjZQ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altoVision/ADVIO" TargetMode="External"/><Relationship Id="rId4" Type="http://schemas.openxmlformats.org/officeDocument/2006/relationships/hyperlink" Target="http://www.cvlibs.net/datasets/kitti/index.php" TargetMode="External"/><Relationship Id="rId5" Type="http://schemas.openxmlformats.org/officeDocument/2006/relationships/hyperlink" Target="https://vision.in.tum.de/data/datasets/rgbd-dataset" TargetMode="External"/><Relationship Id="rId6" Type="http://schemas.openxmlformats.org/officeDocument/2006/relationships/hyperlink" Target="http://projects.asl.ethz.ch/datasets/doku.php?id=kmavvisualinertialdatasets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rpg.ifi.uzh.ch/uzh-fpv.html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scholar.google.com/scholar_url?url=https://ieeexplore.ieee.org/abstract/document/7989236/&amp;hl=en&amp;sa=T&amp;oi=gsb&amp;ct=res&amp;cd=0&amp;d=12483157585407282322&amp;ei=vvNCXqjSIJKjywTAlpqgCg&amp;scisig=AAGBfm32jw3atUbALrh3DTXdL2awNJML6A" TargetMode="External"/><Relationship Id="rId3" Type="http://schemas.openxmlformats.org/officeDocument/2006/relationships/hyperlink" Target="https://scholar.google.com/scholar_url?url=http://openaccess.thecvf.com/content_cvpr_2018/html/Zhan_Unsupervised_Learning_of_CVPR_2018_paper.html&amp;hl=en&amp;sa=T&amp;oi=gsb&amp;ct=res&amp;cd=0&amp;d=9329635045900538034&amp;ei=-fNCXpHBLoKiywSurprYAw&amp;scisig=AAGBfm3B1-O4ZKB5t_PIlF5YGr29X9MjZQ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youtube.com/watch?v=IuBGKxgaxS0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scholar_url?url=http://openaccess.thecvf.com/content_ECCV_2018/html/Nan_Yang_Deep_Virtual_Stereo_ECCV_2018_paper.html&amp;hl=en&amp;sa=T&amp;oi=gsb&amp;ct=res&amp;cd=1&amp;d=12879337060704399990&amp;ei=aR0yXrzmH4yQygTD6b_4Ag&amp;scisig=AAGBfm2bZHlgI053eRFQ8UALcWsfOH5sbg" TargetMode="External"/><Relationship Id="rId4" Type="http://schemas.openxmlformats.org/officeDocument/2006/relationships/hyperlink" Target="https://scholar.google.com/scholar_url?url=https://arxiv.org/abs/1912.03426&amp;hl=en&amp;sa=T&amp;oi=gsb&amp;ct=res&amp;cd=0&amp;d=2771577327708332727&amp;ei=JrcvXuf4G930ygTvgL6gCQ&amp;scisig=AAGBfm1b61SebApygoZ-a_bTZhIveQy4Tg" TargetMode="External"/><Relationship Id="rId5" Type="http://schemas.openxmlformats.org/officeDocument/2006/relationships/hyperlink" Target="https://scholar.google.com/scholar_url?url=https://arxiv.org/abs/1909.09803&amp;hl=en&amp;sa=T&amp;oi=gsb&amp;ct=res&amp;cd=0&amp;d=18395915521235625989&amp;ei=kh4yXp1v3fTKBO-AvqAJ&amp;scisig=AAGBfm2i-DNMcsO_ttfKGCHiCjaXSZVvfg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scholar.google.com/scholar_url?url=http://openaccess.thecvf.com/content_CVPR_2019/html/Xue_Beyond_Tracking_Selecting_Memory_and_Refining_Poses_for_Deep_Visual_CVPR_2019_paper.html&amp;hl=en&amp;sa=T&amp;oi=gsb&amp;ct=res&amp;cd=0&amp;d=12640419093933146206&amp;ei=Lx0yXsCrB930ygTvgL6gCQ&amp;scisig=AAGBfm0SXNzh1dYvM-8QWyWR28pd9GnWl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SLAM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Progress report @ Su Lab, 2020/02/12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Presenter: You-Yi Jau, M.S. in </a:t>
            </a:r>
            <a:r>
              <a:rPr lang="en-US" dirty="0" smtClean="0"/>
              <a:t>UCSD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17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details and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9584"/>
            <a:ext cx="4186808" cy="3534643"/>
          </a:xfrm>
        </p:spPr>
        <p:txBody>
          <a:bodyPr/>
          <a:lstStyle/>
          <a:p>
            <a:r>
              <a:rPr lang="en-US" dirty="0" smtClean="0"/>
              <a:t>Soft-</a:t>
            </a:r>
            <a:r>
              <a:rPr lang="en-US" dirty="0" err="1" smtClean="0"/>
              <a:t>argmax</a:t>
            </a:r>
            <a:r>
              <a:rPr lang="en-US" dirty="0" smtClean="0"/>
              <a:t> detector head</a:t>
            </a:r>
          </a:p>
          <a:p>
            <a:pPr lvl="1"/>
            <a:r>
              <a:rPr lang="en-US" dirty="0" smtClean="0"/>
              <a:t>5 x 5 patch for each </a:t>
            </a:r>
            <a:r>
              <a:rPr lang="en-US" dirty="0" err="1" smtClean="0"/>
              <a:t>keypoint</a:t>
            </a:r>
            <a:endParaRPr lang="en-US" dirty="0" smtClean="0"/>
          </a:p>
          <a:p>
            <a:pPr lvl="1"/>
            <a:r>
              <a:rPr lang="en-US" dirty="0" smtClean="0"/>
              <a:t>Weighted over u, v direction</a:t>
            </a:r>
          </a:p>
          <a:p>
            <a:pPr lvl="1"/>
            <a:r>
              <a:rPr lang="en-US" dirty="0" smtClean="0"/>
              <a:t>Differentiable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Geometry-based loss</a:t>
            </a:r>
          </a:p>
          <a:p>
            <a:pPr lvl="1"/>
            <a:r>
              <a:rPr lang="en-US" dirty="0" smtClean="0"/>
              <a:t>Correspondences </a:t>
            </a:r>
            <a:r>
              <a:rPr lang="en-US" dirty="0" smtClean="0">
                <a:sym typeface="Wingdings"/>
              </a:rPr>
              <a:t> Fundamental matrix</a:t>
            </a:r>
          </a:p>
          <a:p>
            <a:pPr lvl="1"/>
            <a:r>
              <a:rPr lang="en-US" dirty="0" smtClean="0">
                <a:sym typeface="Wingdings"/>
              </a:rPr>
              <a:t>Fundamental matrix  solve R, t</a:t>
            </a:r>
          </a:p>
          <a:p>
            <a:pPr lvl="1"/>
            <a:r>
              <a:rPr lang="en-US" dirty="0">
                <a:sym typeface="Wingdings"/>
              </a:rPr>
              <a:t>O</a:t>
            </a:r>
            <a:r>
              <a:rPr lang="en-US" dirty="0" smtClean="0">
                <a:sym typeface="Wingdings"/>
              </a:rPr>
              <a:t>ptimize over the best R, t (min. error)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572" y="1592713"/>
            <a:ext cx="4296916" cy="788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5381"/>
          <a:stretch/>
        </p:blipFill>
        <p:spPr>
          <a:xfrm>
            <a:off x="5120822" y="2906166"/>
            <a:ext cx="3898205" cy="7936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252" y="3623770"/>
            <a:ext cx="4624244" cy="9642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b="40221"/>
          <a:stretch/>
        </p:blipFill>
        <p:spPr>
          <a:xfrm>
            <a:off x="5297378" y="2338"/>
            <a:ext cx="3846622" cy="106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7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Baselines</a:t>
            </a:r>
          </a:p>
          <a:p>
            <a:pPr lvl="1"/>
            <a:r>
              <a:rPr lang="en-US" dirty="0" smtClean="0"/>
              <a:t>SIFT + RANSAC (Si-base)</a:t>
            </a:r>
          </a:p>
          <a:p>
            <a:pPr lvl="1"/>
            <a:r>
              <a:rPr lang="en-US" dirty="0" err="1" smtClean="0"/>
              <a:t>SuperPoint</a:t>
            </a:r>
            <a:r>
              <a:rPr lang="en-US" dirty="0" smtClean="0"/>
              <a:t> </a:t>
            </a:r>
            <a:r>
              <a:rPr lang="en-US" dirty="0"/>
              <a:t>+ RANSAC (</a:t>
            </a:r>
            <a:r>
              <a:rPr lang="en-US" dirty="0" err="1"/>
              <a:t>Sp</a:t>
            </a:r>
            <a:r>
              <a:rPr lang="en-US" dirty="0"/>
              <a:t>-base)</a:t>
            </a:r>
            <a:endParaRPr lang="en-US" dirty="0" smtClean="0"/>
          </a:p>
          <a:p>
            <a:pPr lvl="1"/>
            <a:r>
              <a:rPr lang="en-US" dirty="0"/>
              <a:t>SIFT </a:t>
            </a:r>
            <a:r>
              <a:rPr lang="en-US" dirty="0" smtClean="0"/>
              <a:t>+ </a:t>
            </a:r>
            <a:r>
              <a:rPr lang="en-US" dirty="0" err="1" smtClean="0"/>
              <a:t>DeepF</a:t>
            </a:r>
            <a:r>
              <a:rPr lang="en-US" dirty="0" smtClean="0"/>
              <a:t>[34] (Si-models)</a:t>
            </a:r>
          </a:p>
          <a:p>
            <a:pPr lvl="1"/>
            <a:r>
              <a:rPr lang="en-US" dirty="0"/>
              <a:t>Our method </a:t>
            </a:r>
            <a:r>
              <a:rPr lang="mr-IN" dirty="0" smtClean="0"/>
              <a:t>–</a:t>
            </a:r>
            <a:r>
              <a:rPr lang="en-US" dirty="0" smtClean="0"/>
              <a:t> no end-to-end </a:t>
            </a:r>
            <a:r>
              <a:rPr lang="en-US" dirty="0"/>
              <a:t>training</a:t>
            </a:r>
            <a:r>
              <a:rPr lang="en-US" dirty="0" smtClean="0"/>
              <a:t> (</a:t>
            </a:r>
            <a:r>
              <a:rPr lang="en-US" dirty="0" err="1" smtClean="0"/>
              <a:t>Sp</a:t>
            </a:r>
            <a:r>
              <a:rPr lang="en-US" dirty="0" smtClean="0"/>
              <a:t>-models)</a:t>
            </a:r>
          </a:p>
          <a:p>
            <a:pPr lvl="1"/>
            <a:r>
              <a:rPr lang="en-US" dirty="0"/>
              <a:t>Our method - with end-to-end </a:t>
            </a:r>
            <a:r>
              <a:rPr lang="en-US" dirty="0" smtClean="0"/>
              <a:t>training </a:t>
            </a:r>
            <a:r>
              <a:rPr lang="en-US" dirty="0"/>
              <a:t>(</a:t>
            </a:r>
            <a:r>
              <a:rPr lang="en-US" dirty="0" err="1"/>
              <a:t>DeepFEPE</a:t>
            </a:r>
            <a:r>
              <a:rPr lang="en-US" dirty="0"/>
              <a:t>)</a:t>
            </a:r>
            <a:endParaRPr lang="en-US" dirty="0" smtClean="0"/>
          </a:p>
          <a:p>
            <a:r>
              <a:rPr lang="en-US" dirty="0" smtClean="0"/>
              <a:t>Datasets</a:t>
            </a:r>
          </a:p>
          <a:p>
            <a:pPr lvl="1"/>
            <a:r>
              <a:rPr lang="en-US" dirty="0" smtClean="0"/>
              <a:t>KITTI</a:t>
            </a:r>
          </a:p>
          <a:p>
            <a:pPr lvl="1"/>
            <a:r>
              <a:rPr lang="en-US" dirty="0" err="1" smtClean="0"/>
              <a:t>ApolloScape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[34] Rene </a:t>
            </a:r>
            <a:r>
              <a:rPr lang="en-US" dirty="0"/>
              <a:t>́ </a:t>
            </a:r>
            <a:r>
              <a:rPr lang="en-US" dirty="0" err="1"/>
              <a:t>Ranftl</a:t>
            </a:r>
            <a:r>
              <a:rPr lang="en-US" dirty="0"/>
              <a:t> and </a:t>
            </a:r>
            <a:r>
              <a:rPr lang="en-US" dirty="0" err="1"/>
              <a:t>Vladlen</a:t>
            </a:r>
            <a:r>
              <a:rPr lang="en-US" dirty="0"/>
              <a:t> </a:t>
            </a:r>
            <a:r>
              <a:rPr lang="en-US" dirty="0" err="1"/>
              <a:t>Koltun</a:t>
            </a:r>
            <a:r>
              <a:rPr lang="en-US" dirty="0"/>
              <a:t>. Deep Fundamental Ma- </a:t>
            </a:r>
            <a:r>
              <a:rPr lang="en-US" dirty="0" err="1"/>
              <a:t>trix</a:t>
            </a:r>
            <a:r>
              <a:rPr lang="en-US" dirty="0"/>
              <a:t> Estimation. In Vittorio Ferrari, Martial Hebert, Cristian </a:t>
            </a:r>
            <a:r>
              <a:rPr lang="en-US" dirty="0" err="1"/>
              <a:t>Sminchisescu</a:t>
            </a:r>
            <a:r>
              <a:rPr lang="en-US" dirty="0"/>
              <a:t>, and </a:t>
            </a:r>
            <a:r>
              <a:rPr lang="en-US" dirty="0" err="1"/>
              <a:t>Yair</a:t>
            </a:r>
            <a:r>
              <a:rPr lang="en-US" dirty="0"/>
              <a:t> Weiss, editors, Computer Vision – ECCV 2018, volume 11205, pages 292–309. Springer Inter- national Publishing, Cham, 2018.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Models trained </a:t>
            </a:r>
            <a:r>
              <a:rPr lang="en-US" dirty="0"/>
              <a:t>on KITTI, </a:t>
            </a:r>
            <a:r>
              <a:rPr lang="en-US" dirty="0" smtClean="0"/>
              <a:t>tested </a:t>
            </a:r>
            <a:r>
              <a:rPr lang="en-US" dirty="0"/>
              <a:t>on KITTI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80" y="1491630"/>
            <a:ext cx="4355018" cy="29425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717402"/>
            <a:ext cx="4174632" cy="287057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79512" y="3003798"/>
            <a:ext cx="27768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79512" y="2427734"/>
            <a:ext cx="27768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94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results </a:t>
            </a:r>
            <a:r>
              <a:rPr lang="mr-IN" dirty="0" smtClean="0"/>
              <a:t>–</a:t>
            </a:r>
            <a:r>
              <a:rPr lang="en-US" dirty="0" smtClean="0"/>
              <a:t> cross-dataset setting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Models trained on KITTI, tested on </a:t>
            </a:r>
            <a:r>
              <a:rPr lang="en-US" dirty="0" err="1" smtClean="0"/>
              <a:t>ApolloScape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63638"/>
            <a:ext cx="4231283" cy="25922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1429" y="1707654"/>
            <a:ext cx="4263059" cy="283921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179512" y="3003798"/>
            <a:ext cx="27768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79512" y="2427734"/>
            <a:ext cx="27768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8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Qualitative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6474"/>
            <a:ext cx="9144000" cy="348566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963889" y="93525"/>
            <a:ext cx="2880320" cy="678025"/>
            <a:chOff x="5963889" y="93525"/>
            <a:chExt cx="2880320" cy="678025"/>
          </a:xfrm>
        </p:grpSpPr>
        <p:sp>
          <p:nvSpPr>
            <p:cNvPr id="8" name="Rectangle 7"/>
            <p:cNvSpPr/>
            <p:nvPr/>
          </p:nvSpPr>
          <p:spPr>
            <a:xfrm>
              <a:off x="7404049" y="476264"/>
              <a:ext cx="1440160" cy="288031"/>
            </a:xfrm>
            <a:prstGeom prst="rect">
              <a:avLst/>
            </a:prstGeom>
            <a:solidFill>
              <a:srgbClr val="008F00"/>
            </a:solidFill>
            <a:ln>
              <a:solidFill>
                <a:srgbClr val="008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Estimated F.</a:t>
              </a:r>
              <a:endParaRPr lang="en-US" sz="12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404049" y="93525"/>
              <a:ext cx="1440160" cy="288031"/>
            </a:xfrm>
            <a:prstGeom prst="rect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Ground truth F.</a:t>
              </a:r>
              <a:endParaRPr lang="en-US" sz="12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963889" y="483519"/>
              <a:ext cx="1296144" cy="28803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smtClean="0"/>
                <a:t>Keypoints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263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and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modules to end-to-end pipeline</a:t>
            </a:r>
          </a:p>
          <a:p>
            <a:r>
              <a:rPr lang="en-US" dirty="0" smtClean="0"/>
              <a:t>Camera pose estimation to visual </a:t>
            </a:r>
            <a:r>
              <a:rPr lang="en-US" dirty="0" err="1" smtClean="0"/>
              <a:t>odometry</a:t>
            </a:r>
            <a:endParaRPr lang="en-US" dirty="0" smtClean="0"/>
          </a:p>
          <a:p>
            <a:r>
              <a:rPr lang="en-US" dirty="0" smtClean="0"/>
              <a:t>Cross-dataset evaluation could be done on indoor datasets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1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Deep </a:t>
            </a:r>
            <a:r>
              <a:rPr lang="en-US" dirty="0" err="1" smtClean="0"/>
              <a:t>Keypoint</a:t>
            </a:r>
            <a:r>
              <a:rPr lang="en-US" dirty="0"/>
              <a:t>-</a:t>
            </a:r>
            <a:r>
              <a:rPr lang="en-US" dirty="0" smtClean="0"/>
              <a:t>based Camera Pose Estimation with Geometric Constraints</a:t>
            </a:r>
          </a:p>
          <a:p>
            <a:r>
              <a:rPr lang="en-US" dirty="0" smtClean="0"/>
              <a:t>Progress: Path to deep SLAM</a:t>
            </a:r>
          </a:p>
          <a:p>
            <a:endParaRPr lang="en-US" dirty="0" smtClean="0"/>
          </a:p>
        </p:txBody>
      </p:sp>
      <p:sp>
        <p:nvSpPr>
          <p:cNvPr id="9" name="Content Placeholder 8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0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to deep SLAM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good SLAM system consists of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/>
              <a:t>Initialization, </a:t>
            </a:r>
            <a:r>
              <a:rPr lang="en-US" dirty="0" smtClean="0"/>
              <a:t>re-localization</a:t>
            </a:r>
          </a:p>
          <a:p>
            <a:pPr lvl="1"/>
            <a:r>
              <a:rPr lang="en-US" dirty="0" smtClean="0"/>
              <a:t>Long </a:t>
            </a:r>
            <a:r>
              <a:rPr lang="en-US" dirty="0"/>
              <a:t>feature </a:t>
            </a:r>
            <a:r>
              <a:rPr lang="en-US" dirty="0" smtClean="0"/>
              <a:t>tracking</a:t>
            </a:r>
          </a:p>
          <a:p>
            <a:pPr lvl="1"/>
            <a:r>
              <a:rPr lang="en-US" dirty="0" smtClean="0"/>
              <a:t>Outlier rejection</a:t>
            </a:r>
          </a:p>
          <a:p>
            <a:pPr lvl="1"/>
            <a:r>
              <a:rPr lang="en-US" dirty="0" err="1"/>
              <a:t>Keyframe</a:t>
            </a:r>
            <a:r>
              <a:rPr lang="en-US" dirty="0"/>
              <a:t>-based </a:t>
            </a:r>
            <a:r>
              <a:rPr lang="en-US" dirty="0" smtClean="0"/>
              <a:t>system</a:t>
            </a:r>
          </a:p>
          <a:p>
            <a:pPr lvl="1"/>
            <a:r>
              <a:rPr lang="en-US" dirty="0" smtClean="0"/>
              <a:t>Robust bundle adjustment (BA)</a:t>
            </a:r>
          </a:p>
          <a:p>
            <a:r>
              <a:rPr lang="en-US" dirty="0" smtClean="0"/>
              <a:t>Classic approach: ORB-SLAM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17</a:t>
            </a:fld>
            <a:endParaRPr lang="en-US"/>
          </a:p>
        </p:txBody>
      </p:sp>
      <p:pic>
        <p:nvPicPr>
          <p:cNvPr id="10" name="Picture 2" descr="mage result for orb-sla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65" b="6633"/>
          <a:stretch/>
        </p:blipFill>
        <p:spPr bwMode="auto">
          <a:xfrm>
            <a:off x="4228657" y="2263590"/>
            <a:ext cx="4915343" cy="230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00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to deep SLAM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good SLAM system consists of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/>
              <a:t>Initialization, </a:t>
            </a:r>
            <a:r>
              <a:rPr lang="en-US" dirty="0" smtClean="0"/>
              <a:t>re-localization</a:t>
            </a:r>
          </a:p>
          <a:p>
            <a:pPr lvl="1"/>
            <a:r>
              <a:rPr lang="en-US" dirty="0" smtClean="0"/>
              <a:t>Long </a:t>
            </a:r>
            <a:r>
              <a:rPr lang="en-US" dirty="0"/>
              <a:t>feature </a:t>
            </a:r>
            <a:r>
              <a:rPr lang="en-US" dirty="0" smtClean="0"/>
              <a:t>tracking</a:t>
            </a:r>
          </a:p>
          <a:p>
            <a:pPr lvl="1"/>
            <a:r>
              <a:rPr lang="en-US" dirty="0" smtClean="0"/>
              <a:t>Outlier rejection</a:t>
            </a:r>
          </a:p>
          <a:p>
            <a:pPr lvl="1"/>
            <a:r>
              <a:rPr lang="en-US" dirty="0" err="1"/>
              <a:t>Keyframe</a:t>
            </a:r>
            <a:r>
              <a:rPr lang="en-US" dirty="0"/>
              <a:t>-based </a:t>
            </a:r>
            <a:r>
              <a:rPr lang="en-US" dirty="0" smtClean="0"/>
              <a:t>system</a:t>
            </a:r>
          </a:p>
          <a:p>
            <a:pPr lvl="1"/>
            <a:r>
              <a:rPr lang="en-US" dirty="0" smtClean="0"/>
              <a:t>Robust bundle adjustment (BA)</a:t>
            </a:r>
          </a:p>
          <a:p>
            <a:r>
              <a:rPr lang="en-US" dirty="0" smtClean="0"/>
              <a:t>Classic approach: ORB-SLAM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94012" y="3651870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What </a:t>
            </a:r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about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 deep learning pipeline?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6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good are the deep SLAM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Classical methods</a:t>
            </a:r>
          </a:p>
          <a:p>
            <a:pPr lvl="1"/>
            <a:r>
              <a:rPr lang="en-US" dirty="0" smtClean="0"/>
              <a:t>ORB-SLAM</a:t>
            </a:r>
          </a:p>
          <a:p>
            <a:r>
              <a:rPr lang="en-US" dirty="0" smtClean="0"/>
              <a:t>Learning-based -- Supervised methods</a:t>
            </a:r>
          </a:p>
          <a:p>
            <a:pPr lvl="1"/>
            <a:r>
              <a:rPr lang="en-US" dirty="0" err="1" smtClean="0"/>
              <a:t>DeepVO</a:t>
            </a:r>
            <a:r>
              <a:rPr lang="en-US" dirty="0" smtClean="0"/>
              <a:t> [1]</a:t>
            </a:r>
          </a:p>
          <a:p>
            <a:r>
              <a:rPr lang="en-US" dirty="0"/>
              <a:t>Learning-based -- Unsupervised </a:t>
            </a:r>
            <a:r>
              <a:rPr lang="en-US" dirty="0" smtClean="0"/>
              <a:t>methods</a:t>
            </a:r>
          </a:p>
          <a:p>
            <a:pPr lvl="1"/>
            <a:r>
              <a:rPr lang="en-US" dirty="0" smtClean="0">
                <a:hlinkClick r:id="rId2"/>
              </a:rPr>
              <a:t>Depth-VO-Feat</a:t>
            </a:r>
            <a:r>
              <a:rPr lang="en-US" dirty="0" smtClean="0"/>
              <a:t> [2]</a:t>
            </a:r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[2] Unsupervised learning of monocular depth estimation and visual odometry with deep feature reconstruction</a:t>
            </a:r>
            <a:r>
              <a:rPr lang="en-US" dirty="0"/>
              <a:t> H Zhan, R Garg, C </a:t>
            </a:r>
            <a:r>
              <a:rPr lang="en-US" dirty="0" err="1"/>
              <a:t>Saroj</a:t>
            </a:r>
            <a:r>
              <a:rPr lang="en-US" dirty="0"/>
              <a:t> </a:t>
            </a:r>
            <a:r>
              <a:rPr lang="en-US" dirty="0" err="1"/>
              <a:t>Weerasekera</a:t>
            </a:r>
            <a:r>
              <a:rPr lang="en-US" dirty="0"/>
              <a:t>, K Li, H Agarwal… - Proceedings of the IEEE …, </a:t>
            </a:r>
            <a:r>
              <a:rPr lang="en-US" dirty="0" smtClean="0"/>
              <a:t>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Deep </a:t>
            </a:r>
            <a:r>
              <a:rPr lang="en-US" dirty="0" err="1" smtClean="0"/>
              <a:t>Keypoint</a:t>
            </a:r>
            <a:r>
              <a:rPr lang="en-US" dirty="0"/>
              <a:t>-</a:t>
            </a:r>
            <a:r>
              <a:rPr lang="en-US" dirty="0" smtClean="0"/>
              <a:t>based Camera Pose Estimation with Geometric Constraints</a:t>
            </a:r>
          </a:p>
          <a:p>
            <a:r>
              <a:rPr lang="en-US" dirty="0" smtClean="0"/>
              <a:t>Progress: Path to deep SLAM</a:t>
            </a:r>
          </a:p>
          <a:p>
            <a:endParaRPr lang="en-US" dirty="0" smtClean="0"/>
          </a:p>
        </p:txBody>
      </p:sp>
      <p:sp>
        <p:nvSpPr>
          <p:cNvPr id="9" name="Content Placeholder 8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45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Cross-dataset generalizability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3654325"/>
              </p:ext>
            </p:extLst>
          </p:nvPr>
        </p:nvGraphicFramePr>
        <p:xfrm>
          <a:off x="405880" y="1057504"/>
          <a:ext cx="8323619" cy="3745939"/>
        </p:xfrm>
        <a:graphic>
          <a:graphicData uri="http://schemas.openxmlformats.org/drawingml/2006/table">
            <a:tbl>
              <a:tblPr/>
              <a:tblGrid>
                <a:gridCol w="1800786"/>
                <a:gridCol w="1133828"/>
                <a:gridCol w="1133828"/>
                <a:gridCol w="640275"/>
                <a:gridCol w="947082"/>
                <a:gridCol w="1160500"/>
                <a:gridCol w="1507320"/>
              </a:tblGrid>
              <a:tr h="370159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me</a:t>
                      </a:r>
                      <a:endParaRPr lang="en-US" sz="3200">
                        <a:effectLst/>
                      </a:endParaRPr>
                    </a:p>
                  </a:txBody>
                  <a:tcPr marL="26682" marR="26682" marT="26682" marB="266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Link</a:t>
                      </a:r>
                      <a:endParaRPr lang="en-US" sz="3200">
                        <a:effectLst/>
                      </a:endParaRPr>
                    </a:p>
                  </a:txBody>
                  <a:tcPr marL="26682" marR="26682" marT="26682" marB="266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Affiliation</a:t>
                      </a:r>
                      <a:endParaRPr lang="en-US" sz="3200">
                        <a:effectLst/>
                      </a:endParaRPr>
                    </a:p>
                  </a:txBody>
                  <a:tcPr marL="26682" marR="26682" marT="26682" marB="266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Year</a:t>
                      </a:r>
                      <a:endParaRPr lang="en-US" sz="3200">
                        <a:effectLst/>
                      </a:endParaRPr>
                    </a:p>
                  </a:txBody>
                  <a:tcPr marL="26682" marR="26682" marT="26682" marB="266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Platform</a:t>
                      </a:r>
                      <a:endParaRPr lang="en-US" sz="3200">
                        <a:effectLst/>
                      </a:endParaRPr>
                    </a:p>
                  </a:txBody>
                  <a:tcPr marL="26682" marR="26682" marT="26682" marB="266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Publication</a:t>
                      </a:r>
                      <a:endParaRPr lang="en-US" sz="3200">
                        <a:effectLst/>
                      </a:endParaRPr>
                    </a:p>
                  </a:txBody>
                  <a:tcPr marL="26682" marR="26682" marT="26682" marB="266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Environment</a:t>
                      </a:r>
                      <a:endParaRPr lang="en-US" sz="3200">
                        <a:effectLst/>
                      </a:endParaRPr>
                    </a:p>
                  </a:txBody>
                  <a:tcPr marL="26682" marR="26682" marT="26682" marB="266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5507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UZH-FPV Drone Racing</a:t>
                      </a:r>
                      <a:endParaRPr lang="en-US" sz="3200">
                        <a:effectLst/>
                      </a:endParaRPr>
                    </a:p>
                  </a:txBody>
                  <a:tcPr marL="26682" marR="26682" marT="26682" marB="266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sng" strike="noStrike">
                          <a:solidFill>
                            <a:srgbClr val="1155CC"/>
                          </a:solidFill>
                          <a:effectLst/>
                          <a:latin typeface="Arial" charset="0"/>
                          <a:hlinkClick r:id="rId2"/>
                        </a:rPr>
                        <a:t>http://rpg.ifi.uzh.ch/uzh-fpv.html</a:t>
                      </a:r>
                      <a:endParaRPr lang="en-US" sz="3200">
                        <a:effectLst/>
                      </a:endParaRPr>
                    </a:p>
                  </a:txBody>
                  <a:tcPr marL="26682" marR="26682" marT="26682" marB="266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UZH, ETH</a:t>
                      </a:r>
                      <a:endParaRPr lang="en-US" sz="3200">
                        <a:effectLst/>
                      </a:endParaRPr>
                    </a:p>
                  </a:txBody>
                  <a:tcPr marL="26682" marR="26682" marT="26682" marB="266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2019</a:t>
                      </a:r>
                      <a:endParaRPr lang="is-IS" sz="3200">
                        <a:effectLst/>
                      </a:endParaRPr>
                    </a:p>
                  </a:txBody>
                  <a:tcPr marL="26682" marR="26682" marT="26682" marB="266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UAV</a:t>
                      </a:r>
                      <a:endParaRPr lang="en-US" sz="3200">
                        <a:effectLst/>
                      </a:endParaRPr>
                    </a:p>
                  </a:txBody>
                  <a:tcPr marL="26682" marR="26682" marT="26682" marB="266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ICRA</a:t>
                      </a:r>
                      <a:endParaRPr lang="en-US" sz="3200">
                        <a:effectLst/>
                      </a:endParaRPr>
                    </a:p>
                  </a:txBody>
                  <a:tcPr marL="26682" marR="26682" marT="26682" marB="266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Indoor, Outdoor</a:t>
                      </a:r>
                      <a:endParaRPr lang="en-US" sz="3200">
                        <a:effectLst/>
                      </a:endParaRPr>
                    </a:p>
                  </a:txBody>
                  <a:tcPr marL="26682" marR="26682" marT="26682" marB="266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1588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ADVIO Dataset</a:t>
                      </a:r>
                      <a:endParaRPr lang="en-US" sz="3200">
                        <a:effectLst/>
                      </a:endParaRPr>
                    </a:p>
                  </a:txBody>
                  <a:tcPr marL="26682" marR="26682" marT="26682" marB="266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sng" strike="noStrike">
                          <a:solidFill>
                            <a:srgbClr val="1155CC"/>
                          </a:solidFill>
                          <a:effectLst/>
                          <a:latin typeface="Arial" charset="0"/>
                          <a:hlinkClick r:id="rId3"/>
                        </a:rPr>
                        <a:t>https://github.com/AaltoVision/ADVIO</a:t>
                      </a:r>
                      <a:endParaRPr lang="en-US" sz="3200">
                        <a:effectLst/>
                      </a:endParaRPr>
                    </a:p>
                  </a:txBody>
                  <a:tcPr marL="26682" marR="26682" marT="26682" marB="266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Aalto U</a:t>
                      </a:r>
                      <a:endParaRPr lang="en-US" sz="3200">
                        <a:effectLst/>
                      </a:endParaRPr>
                    </a:p>
                  </a:txBody>
                  <a:tcPr marL="26682" marR="26682" marT="26682" marB="266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2018</a:t>
                      </a:r>
                      <a:endParaRPr lang="is-IS" sz="3200">
                        <a:effectLst/>
                      </a:endParaRPr>
                    </a:p>
                  </a:txBody>
                  <a:tcPr marL="26682" marR="26682" marT="26682" marB="266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Hand</a:t>
                      </a:r>
                      <a:endParaRPr lang="en-US" sz="3200">
                        <a:effectLst/>
                      </a:endParaRPr>
                    </a:p>
                  </a:txBody>
                  <a:tcPr marL="26682" marR="26682" marT="26682" marB="266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ECCV</a:t>
                      </a:r>
                      <a:endParaRPr lang="en-US" sz="3200">
                        <a:effectLst/>
                      </a:endParaRPr>
                    </a:p>
                  </a:txBody>
                  <a:tcPr marL="26682" marR="26682" marT="26682" marB="266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Urban</a:t>
                      </a:r>
                      <a:endParaRPr lang="en-US" sz="3200">
                        <a:effectLst/>
                      </a:endParaRPr>
                    </a:p>
                  </a:txBody>
                  <a:tcPr marL="26682" marR="26682" marT="26682" marB="266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1588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KITTI</a:t>
                      </a:r>
                      <a:endParaRPr lang="en-US" sz="3200">
                        <a:effectLst/>
                      </a:endParaRPr>
                    </a:p>
                  </a:txBody>
                  <a:tcPr marL="26682" marR="26682" marT="26682" marB="266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sng" strike="noStrike">
                          <a:solidFill>
                            <a:srgbClr val="1155CC"/>
                          </a:solidFill>
                          <a:effectLst/>
                          <a:latin typeface="Arial" charset="0"/>
                          <a:hlinkClick r:id="rId4"/>
                        </a:rPr>
                        <a:t>http://www.cvlibs.net/datasets/kitti/index.php</a:t>
                      </a:r>
                      <a:endParaRPr lang="en-US" sz="3200">
                        <a:effectLst/>
                      </a:endParaRPr>
                    </a:p>
                  </a:txBody>
                  <a:tcPr marL="26682" marR="26682" marT="26682" marB="266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KIT</a:t>
                      </a:r>
                      <a:endParaRPr lang="en-US" sz="3200">
                        <a:effectLst/>
                      </a:endParaRPr>
                    </a:p>
                  </a:txBody>
                  <a:tcPr marL="26682" marR="26682" marT="26682" marB="266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2013</a:t>
                      </a:r>
                      <a:endParaRPr lang="is-IS" sz="3200">
                        <a:effectLst/>
                      </a:endParaRPr>
                    </a:p>
                  </a:txBody>
                  <a:tcPr marL="26682" marR="26682" marT="26682" marB="266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Veh</a:t>
                      </a:r>
                      <a:endParaRPr lang="en-US" sz="3200">
                        <a:effectLst/>
                      </a:endParaRPr>
                    </a:p>
                  </a:txBody>
                  <a:tcPr marL="26682" marR="26682" marT="26682" marB="266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IJRR</a:t>
                      </a:r>
                      <a:endParaRPr lang="en-US" sz="3200">
                        <a:effectLst/>
                      </a:endParaRPr>
                    </a:p>
                  </a:txBody>
                  <a:tcPr marL="26682" marR="26682" marT="26682" marB="266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Urban</a:t>
                      </a:r>
                      <a:endParaRPr lang="en-US" sz="3200">
                        <a:effectLst/>
                      </a:endParaRPr>
                    </a:p>
                  </a:txBody>
                  <a:tcPr marL="26682" marR="26682" marT="26682" marB="266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7659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TUM-RGBD</a:t>
                      </a:r>
                      <a:endParaRPr lang="en-US" sz="3200">
                        <a:effectLst/>
                      </a:endParaRPr>
                    </a:p>
                  </a:txBody>
                  <a:tcPr marL="26682" marR="26682" marT="26682" marB="266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hlinkClick r:id="rId5"/>
                        </a:rPr>
                        <a:t>https://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hlinkClick r:id="rId5"/>
                        </a:rPr>
                        <a:t>vision.in.tum.de/data/datasets/rgbd-dataset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</a:t>
                      </a:r>
                      <a:endParaRPr lang="en-US" sz="3200" dirty="0">
                        <a:effectLst/>
                      </a:endParaRPr>
                    </a:p>
                  </a:txBody>
                  <a:tcPr marL="26682" marR="26682" marT="26682" marB="266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TUM</a:t>
                      </a:r>
                      <a:endParaRPr lang="en-US" sz="3200">
                        <a:effectLst/>
                      </a:endParaRPr>
                    </a:p>
                  </a:txBody>
                  <a:tcPr marL="26682" marR="26682" marT="26682" marB="266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2012</a:t>
                      </a:r>
                      <a:endParaRPr lang="is-IS" sz="3200">
                        <a:effectLst/>
                      </a:endParaRPr>
                    </a:p>
                  </a:txBody>
                  <a:tcPr marL="26682" marR="26682" marT="26682" marB="266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Hand / Mob</a:t>
                      </a:r>
                      <a:endParaRPr lang="en-US" sz="3200">
                        <a:effectLst/>
                      </a:endParaRPr>
                    </a:p>
                  </a:txBody>
                  <a:tcPr marL="26682" marR="26682" marT="26682" marB="266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IROS</a:t>
                      </a:r>
                      <a:endParaRPr lang="en-US" sz="3200">
                        <a:effectLst/>
                      </a:endParaRPr>
                    </a:p>
                  </a:txBody>
                  <a:tcPr marL="26682" marR="26682" marT="26682" marB="266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Indoor</a:t>
                      </a:r>
                      <a:endParaRPr lang="en-US" sz="3200" dirty="0">
                        <a:effectLst/>
                      </a:endParaRPr>
                    </a:p>
                  </a:txBody>
                  <a:tcPr marL="26682" marR="26682" marT="26682" marB="266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3741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EuRoc</a:t>
                      </a:r>
                      <a:endParaRPr lang="en-US" sz="3200">
                        <a:effectLst/>
                      </a:endParaRPr>
                    </a:p>
                  </a:txBody>
                  <a:tcPr marL="26682" marR="26682" marT="26682" marB="266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hlinkClick r:id="rId6"/>
                        </a:rPr>
                        <a:t>http://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hlinkClick r:id="rId6"/>
                        </a:rPr>
                        <a:t>projects.asl.ethz.ch/datasets/doku.php?id=kmavvisualinertialdatasets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</a:t>
                      </a:r>
                      <a:endParaRPr lang="en-US" sz="3200" dirty="0">
                        <a:effectLst/>
                      </a:endParaRPr>
                    </a:p>
                  </a:txBody>
                  <a:tcPr marL="26682" marR="26682" marT="26682" marB="266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ETH-ASL</a:t>
                      </a:r>
                      <a:endParaRPr lang="en-US" sz="3200">
                        <a:effectLst/>
                      </a:endParaRPr>
                    </a:p>
                  </a:txBody>
                  <a:tcPr marL="26682" marR="26682" marT="26682" marB="266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2016</a:t>
                      </a:r>
                      <a:endParaRPr lang="is-IS" sz="3200">
                        <a:effectLst/>
                      </a:endParaRPr>
                    </a:p>
                  </a:txBody>
                  <a:tcPr marL="26682" marR="26682" marT="26682" marB="266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UAV</a:t>
                      </a:r>
                      <a:endParaRPr lang="en-US" sz="3200">
                        <a:effectLst/>
                      </a:endParaRPr>
                    </a:p>
                  </a:txBody>
                  <a:tcPr marL="26682" marR="26682" marT="26682" marB="266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IJRR</a:t>
                      </a:r>
                      <a:endParaRPr lang="en-US" sz="3200">
                        <a:effectLst/>
                      </a:endParaRPr>
                    </a:p>
                  </a:txBody>
                  <a:tcPr marL="26682" marR="26682" marT="26682" marB="266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Indoor</a:t>
                      </a:r>
                      <a:endParaRPr lang="en-US" sz="3200" dirty="0">
                        <a:effectLst/>
                      </a:endParaRPr>
                    </a:p>
                  </a:txBody>
                  <a:tcPr marL="26682" marR="26682" marT="26682" marB="26682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20</a:t>
            </a:fld>
            <a:endParaRPr lang="en-US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456650" y="2914157"/>
            <a:ext cx="9376784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4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</a:t>
            </a:r>
            <a:r>
              <a:rPr lang="en-US" dirty="0"/>
              <a:t>and future </a:t>
            </a:r>
            <a:r>
              <a:rPr lang="en-US" dirty="0" smtClean="0"/>
              <a:t>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Cross-dataset evaluation over different methods is in progress.</a:t>
            </a:r>
          </a:p>
          <a:p>
            <a:r>
              <a:rPr lang="en-US" dirty="0" smtClean="0"/>
              <a:t>Generate thoughts for the deep SLAM pipeline.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80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 smtClean="0">
                <a:hlinkClick r:id="rId2"/>
              </a:rPr>
              <a:t>[1] Deepvo</a:t>
            </a:r>
            <a:r>
              <a:rPr lang="en-US" sz="1400" dirty="0">
                <a:hlinkClick r:id="rId2"/>
              </a:rPr>
              <a:t>: Towards end-to-end visual odometry with deep recurrent convolutional neural </a:t>
            </a:r>
            <a:r>
              <a:rPr lang="en-US" sz="1400" dirty="0" smtClean="0">
                <a:hlinkClick r:id="rId2"/>
              </a:rPr>
              <a:t>networks</a:t>
            </a:r>
            <a:r>
              <a:rPr lang="en-US" sz="1400" dirty="0"/>
              <a:t> </a:t>
            </a:r>
            <a:r>
              <a:rPr lang="en-US" sz="1400" dirty="0" smtClean="0"/>
              <a:t>S </a:t>
            </a:r>
            <a:r>
              <a:rPr lang="en-US" sz="1400" dirty="0"/>
              <a:t>Wang, R Clark, H Wen, N </a:t>
            </a:r>
            <a:r>
              <a:rPr lang="en-US" sz="1400" dirty="0" err="1"/>
              <a:t>Trigoni</a:t>
            </a:r>
            <a:r>
              <a:rPr lang="en-US" sz="1400" dirty="0"/>
              <a:t> - 2017 IEEE International Conference on Robotics …, </a:t>
            </a:r>
            <a:r>
              <a:rPr lang="en-US" sz="1400" dirty="0" smtClean="0"/>
              <a:t>2017</a:t>
            </a:r>
          </a:p>
          <a:p>
            <a:pPr marL="0" indent="0">
              <a:buNone/>
            </a:pPr>
            <a:r>
              <a:rPr lang="en-US" sz="1400" dirty="0" smtClean="0">
                <a:hlinkClick r:id="rId3"/>
              </a:rPr>
              <a:t>[2] Unsupervised </a:t>
            </a:r>
            <a:r>
              <a:rPr lang="en-US" sz="1400" dirty="0">
                <a:hlinkClick r:id="rId3"/>
              </a:rPr>
              <a:t>learning of monocular depth estimation and visual odometry with deep feature </a:t>
            </a:r>
            <a:r>
              <a:rPr lang="en-US" sz="1400" dirty="0" smtClean="0">
                <a:hlinkClick r:id="rId3"/>
              </a:rPr>
              <a:t>reconstruction</a:t>
            </a:r>
            <a:r>
              <a:rPr lang="en-US" sz="1400" dirty="0"/>
              <a:t> </a:t>
            </a:r>
            <a:r>
              <a:rPr lang="en-US" sz="1400" dirty="0" smtClean="0"/>
              <a:t>H Zhan, R Garg, C </a:t>
            </a:r>
            <a:r>
              <a:rPr lang="en-US" sz="1400" dirty="0" err="1" smtClean="0"/>
              <a:t>Saroj</a:t>
            </a:r>
            <a:r>
              <a:rPr lang="en-US" sz="1400" dirty="0" smtClean="0"/>
              <a:t> </a:t>
            </a:r>
            <a:r>
              <a:rPr lang="en-US" sz="1400" dirty="0" err="1" smtClean="0"/>
              <a:t>Weerasekera</a:t>
            </a:r>
            <a:r>
              <a:rPr lang="en-US" sz="1400" dirty="0" smtClean="0"/>
              <a:t>, K Li, H Agarwal… - Proceedings of the IEEE …, 2018</a:t>
            </a:r>
          </a:p>
          <a:p>
            <a:pPr marL="0" indent="0">
              <a:buNone/>
            </a:pPr>
            <a:endParaRPr lang="en-US" sz="1400" dirty="0"/>
          </a:p>
          <a:p>
            <a:pPr marL="0" lvl="0" indent="0" defTabSz="914400">
              <a:spcBef>
                <a:spcPts val="0"/>
              </a:spcBef>
              <a:buNone/>
            </a:pPr>
            <a:endParaRPr lang="en-US" sz="1400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4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2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79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</a:t>
            </a:r>
            <a:r>
              <a:rPr lang="en-US" dirty="0" smtClean="0"/>
              <a:t>problem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133" dirty="0" smtClean="0"/>
              <a:t>Why visual </a:t>
            </a:r>
            <a:r>
              <a:rPr lang="en-US" sz="2133" dirty="0" err="1" smtClean="0"/>
              <a:t>odometry</a:t>
            </a:r>
            <a:r>
              <a:rPr lang="en-US" sz="2133" dirty="0" smtClean="0"/>
              <a:t>?</a:t>
            </a:r>
          </a:p>
          <a:p>
            <a:pPr lvl="1"/>
            <a:r>
              <a:rPr lang="en-US" sz="1933" dirty="0" smtClean="0"/>
              <a:t>Localization</a:t>
            </a:r>
          </a:p>
          <a:p>
            <a:pPr lvl="1"/>
            <a:r>
              <a:rPr lang="en-US" sz="1933" dirty="0" smtClean="0"/>
              <a:t>Mapping</a:t>
            </a:r>
          </a:p>
          <a:p>
            <a:r>
              <a:rPr lang="en-US" sz="2133" dirty="0" smtClean="0"/>
              <a:t>Classic methods</a:t>
            </a:r>
          </a:p>
          <a:p>
            <a:pPr lvl="1"/>
            <a:r>
              <a:rPr lang="en-US" sz="1933" dirty="0" smtClean="0"/>
              <a:t>ORB-SLAM: </a:t>
            </a:r>
            <a:r>
              <a:rPr lang="en-US" sz="2000" dirty="0">
                <a:hlinkClick r:id="rId3"/>
              </a:rPr>
              <a:t>https://</a:t>
            </a:r>
            <a:r>
              <a:rPr lang="en-US" sz="2000" dirty="0" smtClean="0">
                <a:hlinkClick r:id="rId3"/>
              </a:rPr>
              <a:t>www.youtube.com/watch?v=IuBGKxgaxS0</a:t>
            </a:r>
            <a:endParaRPr lang="en-US" sz="2133" dirty="0"/>
          </a:p>
          <a:p>
            <a:r>
              <a:rPr lang="en-US" sz="2133" dirty="0" smtClean="0"/>
              <a:t>Why deep learning?</a:t>
            </a:r>
          </a:p>
          <a:p>
            <a:pPr lvl="1"/>
            <a:r>
              <a:rPr lang="en-US" sz="1933" dirty="0" smtClean="0"/>
              <a:t>Challenging scenes: </a:t>
            </a:r>
            <a:r>
              <a:rPr lang="en-US" sz="1933" dirty="0" err="1" smtClean="0"/>
              <a:t>textureless</a:t>
            </a:r>
            <a:r>
              <a:rPr lang="en-US" sz="1933" dirty="0" smtClean="0"/>
              <a:t>, lighting, indoor, outdoor</a:t>
            </a:r>
          </a:p>
          <a:p>
            <a:pPr lvl="1"/>
            <a:r>
              <a:rPr lang="en-US" sz="1933" dirty="0" smtClean="0"/>
              <a:t>Hand-crafted </a:t>
            </a:r>
            <a:r>
              <a:rPr lang="en-US" sz="1933" dirty="0" smtClean="0">
                <a:sym typeface="Wingdings"/>
              </a:rPr>
              <a:t> </a:t>
            </a:r>
            <a:r>
              <a:rPr lang="en-US" sz="1933" dirty="0" smtClean="0"/>
              <a:t>Optimize the system end-to-end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33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Brief summary of recent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Pure deep learning visual </a:t>
            </a:r>
            <a:r>
              <a:rPr lang="en-US" dirty="0" err="1" smtClean="0"/>
              <a:t>odometry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Beyond tracking: LSTM, relative pose, absolute pose</a:t>
            </a:r>
          </a:p>
          <a:p>
            <a:pPr lvl="2"/>
            <a:r>
              <a:rPr lang="en-US" dirty="0" smtClean="0">
                <a:hlinkClick r:id="rId2"/>
              </a:rPr>
              <a:t>Beyond tracking: Selecting memory and refining poses for deep visual odometry</a:t>
            </a:r>
            <a:endParaRPr lang="en-US" dirty="0" smtClean="0"/>
          </a:p>
          <a:p>
            <a:pPr lvl="2"/>
            <a:r>
              <a:rPr lang="en-US" dirty="0" smtClean="0"/>
              <a:t>F </a:t>
            </a:r>
            <a:r>
              <a:rPr lang="en-US" dirty="0" err="1" smtClean="0"/>
              <a:t>Xue</a:t>
            </a:r>
            <a:r>
              <a:rPr lang="en-US" dirty="0" smtClean="0"/>
              <a:t>, X Wang, S Li, Q Wang, J Wang, H </a:t>
            </a:r>
            <a:r>
              <a:rPr lang="en-US" dirty="0" err="1" smtClean="0"/>
              <a:t>Zha</a:t>
            </a:r>
            <a:r>
              <a:rPr lang="en-US" dirty="0" smtClean="0"/>
              <a:t> - … of the IEEE Conference on Computer …, 2019</a:t>
            </a:r>
          </a:p>
          <a:p>
            <a:pPr lvl="1"/>
            <a:r>
              <a:rPr lang="en-US" dirty="0" smtClean="0"/>
              <a:t>DSVO: predict left frame from right frame</a:t>
            </a:r>
            <a:endParaRPr lang="en-US" dirty="0">
              <a:hlinkClick r:id="rId3"/>
            </a:endParaRPr>
          </a:p>
          <a:p>
            <a:pPr lvl="2"/>
            <a:r>
              <a:rPr lang="en-US" dirty="0" smtClean="0">
                <a:hlinkClick r:id="rId3"/>
              </a:rPr>
              <a:t>Deep virtual stereo odometry: Leveraging deep depth prediction for monocular direct sparse odometry</a:t>
            </a:r>
            <a:endParaRPr lang="en-US" dirty="0" smtClean="0"/>
          </a:p>
          <a:p>
            <a:pPr lvl="2"/>
            <a:r>
              <a:rPr lang="en-US" dirty="0" smtClean="0"/>
              <a:t>N Yang, R Wang, J </a:t>
            </a:r>
            <a:r>
              <a:rPr lang="en-US" dirty="0" err="1" smtClean="0"/>
              <a:t>Stuckler</a:t>
            </a:r>
            <a:r>
              <a:rPr lang="en-US" dirty="0" smtClean="0"/>
              <a:t>, D </a:t>
            </a:r>
            <a:r>
              <a:rPr lang="en-US" dirty="0" err="1" smtClean="0"/>
              <a:t>Cremers</a:t>
            </a:r>
            <a:r>
              <a:rPr lang="en-US" dirty="0" smtClean="0"/>
              <a:t> - … of the European Conference on Computer …, 2018</a:t>
            </a:r>
          </a:p>
          <a:p>
            <a:r>
              <a:rPr lang="en-US" dirty="0" smtClean="0"/>
              <a:t>Not pure deep learning visual </a:t>
            </a:r>
            <a:r>
              <a:rPr lang="en-US" dirty="0" err="1" smtClean="0"/>
              <a:t>odometry</a:t>
            </a:r>
            <a:endParaRPr lang="en-US" dirty="0" smtClean="0"/>
          </a:p>
          <a:p>
            <a:pPr lvl="2"/>
            <a:r>
              <a:rPr lang="en-US" u="sng" dirty="0">
                <a:hlinkClick r:id="rId4"/>
              </a:rPr>
              <a:t>Self-Supervised 3D Keypoint Learning for Ego-motion </a:t>
            </a:r>
            <a:r>
              <a:rPr lang="en-US" u="sng" dirty="0" smtClean="0">
                <a:hlinkClick r:id="rId4"/>
              </a:rPr>
              <a:t>Estimation</a:t>
            </a:r>
            <a:endParaRPr lang="en-US" u="sng" dirty="0" smtClean="0"/>
          </a:p>
          <a:p>
            <a:pPr lvl="2"/>
            <a:r>
              <a:rPr lang="en-US" u="sng" dirty="0">
                <a:hlinkClick r:id="rId5"/>
              </a:rPr>
              <a:t>Visual Odometry Revisited: What Should Be Learnt</a:t>
            </a:r>
            <a:r>
              <a:rPr lang="en-US" u="sng" dirty="0" smtClean="0">
                <a:hlinkClick r:id="rId5"/>
              </a:rPr>
              <a:t>?</a:t>
            </a:r>
            <a:endParaRPr lang="en-US" u="sng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6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</a:t>
            </a:r>
            <a:r>
              <a:rPr lang="en-US" dirty="0" err="1"/>
              <a:t>Keypoint</a:t>
            </a:r>
            <a:r>
              <a:rPr lang="en-US" dirty="0"/>
              <a:t>-based Camera Pose Estimation with Geometric </a:t>
            </a:r>
            <a:r>
              <a:rPr lang="en-US" dirty="0" smtClean="0"/>
              <a:t>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You-Yi Jau, </a:t>
            </a:r>
            <a:r>
              <a:rPr lang="en-US" b="1" dirty="0" err="1"/>
              <a:t>Rui</a:t>
            </a:r>
            <a:r>
              <a:rPr lang="en-US" b="1" dirty="0"/>
              <a:t> Zhu, </a:t>
            </a:r>
            <a:r>
              <a:rPr lang="en-US" b="1" dirty="0" err="1"/>
              <a:t>Hao</a:t>
            </a:r>
            <a:r>
              <a:rPr lang="en-US" b="1" dirty="0"/>
              <a:t> </a:t>
            </a:r>
            <a:r>
              <a:rPr lang="en-US" b="1" dirty="0" smtClean="0"/>
              <a:t>Su</a:t>
            </a:r>
            <a:r>
              <a:rPr lang="en-US" b="1" dirty="0"/>
              <a:t>, Manmohan </a:t>
            </a:r>
            <a:r>
              <a:rPr lang="en-US" b="1" dirty="0" err="1"/>
              <a:t>Chandraker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 smtClean="0"/>
              <a:t>CVPR 2020 Submission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7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Camera pose estimation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40221"/>
          <a:stretch/>
        </p:blipFill>
        <p:spPr>
          <a:xfrm>
            <a:off x="73434" y="1269703"/>
            <a:ext cx="8997131" cy="2491814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1619672" y="1347614"/>
            <a:ext cx="6480720" cy="252028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Black box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7084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ORB-SLAM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</a:t>
            </a:r>
            <a:r>
              <a:rPr lang="en-US" dirty="0" smtClean="0">
                <a:sym typeface="Wingdings"/>
              </a:rPr>
              <a:t> ORB feature extractor (green points)  correspondences</a:t>
            </a:r>
          </a:p>
          <a:p>
            <a:r>
              <a:rPr lang="en-US" dirty="0" smtClean="0">
                <a:sym typeface="Wingdings"/>
              </a:rPr>
              <a:t>Correspondences  Camera pose (R, t)  Trajectory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 descr="mage result for orb-sla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65" b="6633"/>
          <a:stretch/>
        </p:blipFill>
        <p:spPr bwMode="auto">
          <a:xfrm>
            <a:off x="1696852" y="1852311"/>
            <a:ext cx="5915000" cy="2771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53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problem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Camera pose estimation has been the key to </a:t>
            </a:r>
            <a:r>
              <a:rPr lang="en-US" dirty="0" smtClean="0"/>
              <a:t>Simultaneous </a:t>
            </a:r>
            <a:r>
              <a:rPr lang="en-US" dirty="0"/>
              <a:t>Localization and Mapping (SLAM) </a:t>
            </a:r>
            <a:r>
              <a:rPr lang="en-US" dirty="0" smtClean="0"/>
              <a:t>systems</a:t>
            </a:r>
          </a:p>
          <a:p>
            <a:r>
              <a:rPr lang="en-US" dirty="0">
                <a:solidFill>
                  <a:schemeClr val="accent2"/>
                </a:solidFill>
              </a:rPr>
              <a:t>SIFT + RANSAC method</a:t>
            </a:r>
            <a:r>
              <a:rPr lang="en-US" dirty="0"/>
              <a:t> has dominated the </a:t>
            </a:r>
            <a:r>
              <a:rPr lang="en-US" dirty="0" smtClean="0"/>
              <a:t>design of </a:t>
            </a:r>
            <a:r>
              <a:rPr lang="en-US" dirty="0"/>
              <a:t>camera pose estimation pipeline for decades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Basic </a:t>
            </a:r>
            <a:r>
              <a:rPr lang="en-US" dirty="0"/>
              <a:t>challenges for learning-based systems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Not trained </a:t>
            </a:r>
            <a:r>
              <a:rPr lang="en-US" dirty="0"/>
              <a:t>and optimized end-to-end for the ultimate </a:t>
            </a:r>
            <a:r>
              <a:rPr lang="en-US" dirty="0" smtClean="0"/>
              <a:t>purpose </a:t>
            </a:r>
            <a:r>
              <a:rPr lang="en-US" dirty="0"/>
              <a:t>of </a:t>
            </a:r>
            <a:r>
              <a:rPr lang="en-US" dirty="0" smtClean="0"/>
              <a:t>camera poses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over-fitting nature of training-based </a:t>
            </a:r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Existing </a:t>
            </a:r>
            <a:r>
              <a:rPr lang="en-US" dirty="0"/>
              <a:t>learning-based </a:t>
            </a:r>
            <a:r>
              <a:rPr lang="en-US" dirty="0" err="1" smtClean="0"/>
              <a:t>keypoint</a:t>
            </a:r>
            <a:r>
              <a:rPr lang="en-US" dirty="0" smtClean="0"/>
              <a:t> detector </a:t>
            </a:r>
            <a:r>
              <a:rPr lang="en-US" dirty="0"/>
              <a:t>is weaker </a:t>
            </a:r>
            <a:r>
              <a:rPr lang="en-US" dirty="0" smtClean="0"/>
              <a:t>than SIFT</a:t>
            </a:r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new </a:t>
            </a:r>
            <a:r>
              <a:rPr lang="en-US" dirty="0">
                <a:solidFill>
                  <a:schemeClr val="accent2"/>
                </a:solidFill>
              </a:rPr>
              <a:t>end-to-end trainable </a:t>
            </a:r>
            <a:r>
              <a:rPr lang="en-US" dirty="0"/>
              <a:t>framework for </a:t>
            </a:r>
            <a:r>
              <a:rPr lang="en-US" dirty="0">
                <a:solidFill>
                  <a:schemeClr val="accent2"/>
                </a:solidFill>
              </a:rPr>
              <a:t>feature extraction, matching, outlier rejection, and relative pose estimation</a:t>
            </a:r>
          </a:p>
          <a:p>
            <a:r>
              <a:rPr lang="en-US" dirty="0"/>
              <a:t>The pipeline is tightly connected with the novel </a:t>
            </a:r>
            <a:r>
              <a:rPr lang="en-US" i="1" dirty="0">
                <a:solidFill>
                  <a:schemeClr val="accent2"/>
                </a:solidFill>
              </a:rPr>
              <a:t>Soft-</a:t>
            </a:r>
            <a:r>
              <a:rPr lang="en-US" i="1" dirty="0" err="1">
                <a:solidFill>
                  <a:schemeClr val="accent2"/>
                </a:solidFill>
              </a:rPr>
              <a:t>argmax</a:t>
            </a:r>
            <a:r>
              <a:rPr lang="en-US" dirty="0">
                <a:solidFill>
                  <a:schemeClr val="accent2"/>
                </a:solidFill>
              </a:rPr>
              <a:t> bridge</a:t>
            </a:r>
            <a:r>
              <a:rPr lang="en-US" dirty="0"/>
              <a:t>, and optimized with </a:t>
            </a:r>
            <a:r>
              <a:rPr lang="en-US" dirty="0">
                <a:solidFill>
                  <a:schemeClr val="accent2"/>
                </a:solidFill>
              </a:rPr>
              <a:t>geometry-based objective </a:t>
            </a:r>
            <a:r>
              <a:rPr lang="en-US" dirty="0"/>
              <a:t>obtained from correspondences</a:t>
            </a:r>
          </a:p>
          <a:p>
            <a:r>
              <a:rPr lang="en-US" dirty="0"/>
              <a:t>The thorough study on </a:t>
            </a:r>
            <a:r>
              <a:rPr lang="en-US" dirty="0">
                <a:solidFill>
                  <a:schemeClr val="accent2"/>
                </a:solidFill>
              </a:rPr>
              <a:t>cross-dataset setting</a:t>
            </a:r>
            <a:r>
              <a:rPr lang="en-US" dirty="0"/>
              <a:t> is done to evaluate </a:t>
            </a:r>
            <a:r>
              <a:rPr lang="en-US" dirty="0">
                <a:solidFill>
                  <a:schemeClr val="accent2"/>
                </a:solidFill>
              </a:rPr>
              <a:t>generalization ability</a:t>
            </a:r>
            <a:r>
              <a:rPr lang="en-US" dirty="0"/>
              <a:t>, which is critical but not much discussed in the existing </a:t>
            </a:r>
            <a:r>
              <a:rPr lang="en-US" dirty="0" smtClean="0"/>
              <a:t>works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89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Geometry-based visual </a:t>
            </a:r>
            <a:r>
              <a:rPr lang="en-US" dirty="0" err="1" smtClean="0"/>
              <a:t>odometry</a:t>
            </a:r>
            <a:endParaRPr lang="en-US" dirty="0" smtClean="0"/>
          </a:p>
          <a:p>
            <a:pPr lvl="1"/>
            <a:r>
              <a:rPr lang="en-US" dirty="0" smtClean="0"/>
              <a:t>ORB-SLAM: 8-point algorithm, PnP, RANSAC, bundle adjustment</a:t>
            </a:r>
          </a:p>
          <a:p>
            <a:pPr lvl="1"/>
            <a:r>
              <a:rPr lang="en-US" dirty="0" smtClean="0"/>
              <a:t>LSD-SLAM</a:t>
            </a:r>
          </a:p>
          <a:p>
            <a:r>
              <a:rPr lang="en-US" dirty="0"/>
              <a:t>Learning-based visual </a:t>
            </a:r>
            <a:r>
              <a:rPr lang="en-US" dirty="0" err="1" smtClean="0"/>
              <a:t>odometry</a:t>
            </a:r>
            <a:endParaRPr lang="en-US" dirty="0" smtClean="0"/>
          </a:p>
          <a:p>
            <a:pPr lvl="1"/>
            <a:r>
              <a:rPr lang="en-US" dirty="0" smtClean="0"/>
              <a:t>CNN-SLAM: depth prediction, </a:t>
            </a:r>
            <a:r>
              <a:rPr lang="en-US" dirty="0" err="1" smtClean="0"/>
              <a:t>PoseNet</a:t>
            </a:r>
            <a:endParaRPr lang="en-US" dirty="0" smtClean="0"/>
          </a:p>
          <a:p>
            <a:pPr lvl="1"/>
            <a:r>
              <a:rPr lang="en-US" dirty="0" err="1" smtClean="0"/>
              <a:t>DeepVO</a:t>
            </a:r>
            <a:r>
              <a:rPr lang="en-US" dirty="0" smtClean="0"/>
              <a:t>: RNN</a:t>
            </a:r>
          </a:p>
          <a:p>
            <a:r>
              <a:rPr lang="en-US" dirty="0" smtClean="0"/>
              <a:t>Learning-based feature extraction and matching</a:t>
            </a:r>
          </a:p>
          <a:p>
            <a:pPr lvl="1"/>
            <a:r>
              <a:rPr lang="en-US" dirty="0" err="1" smtClean="0"/>
              <a:t>SuperPoint</a:t>
            </a:r>
            <a:r>
              <a:rPr lang="en-US" dirty="0" smtClean="0"/>
              <a:t>, </a:t>
            </a:r>
            <a:r>
              <a:rPr lang="mr-IN" dirty="0" smtClean="0"/>
              <a:t>…</a:t>
            </a:r>
            <a:r>
              <a:rPr lang="en-US" dirty="0" smtClean="0"/>
              <a:t> (many new papers)</a:t>
            </a:r>
          </a:p>
          <a:p>
            <a:r>
              <a:rPr lang="en-US" dirty="0"/>
              <a:t>Learning-based camera pose </a:t>
            </a:r>
            <a:r>
              <a:rPr lang="en-US" dirty="0" smtClean="0"/>
              <a:t>estimation</a:t>
            </a:r>
          </a:p>
          <a:p>
            <a:pPr lvl="1"/>
            <a:r>
              <a:rPr lang="en-US" dirty="0" err="1" smtClean="0"/>
              <a:t>Sfm</a:t>
            </a:r>
            <a:r>
              <a:rPr lang="en-US" dirty="0" smtClean="0"/>
              <a:t>-learner</a:t>
            </a:r>
          </a:p>
          <a:p>
            <a:pPr lvl="1"/>
            <a:r>
              <a:rPr lang="en-US" dirty="0" smtClean="0"/>
              <a:t>Deep </a:t>
            </a:r>
            <a:r>
              <a:rPr lang="en-US" dirty="0" err="1" smtClean="0"/>
              <a:t>fundemental</a:t>
            </a:r>
            <a:r>
              <a:rPr lang="en-US" dirty="0" smtClean="0"/>
              <a:t> matrix estimation (</a:t>
            </a:r>
            <a:r>
              <a:rPr lang="en-US" dirty="0" err="1" smtClean="0"/>
              <a:t>DeepF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82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Overview: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89" y="1065971"/>
            <a:ext cx="8037754" cy="372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00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9774</TotalTime>
  <Words>872</Words>
  <Application>Microsoft Macintosh PowerPoint</Application>
  <PresentationFormat>On-screen Show (16:9)</PresentationFormat>
  <Paragraphs>199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Calibri</vt:lpstr>
      <vt:lpstr>Wingdings</vt:lpstr>
      <vt:lpstr>맑은 고딕</vt:lpstr>
      <vt:lpstr>Arial</vt:lpstr>
      <vt:lpstr>Office Theme</vt:lpstr>
      <vt:lpstr>Custom Design</vt:lpstr>
      <vt:lpstr>Deep SLAM</vt:lpstr>
      <vt:lpstr>Outlines</vt:lpstr>
      <vt:lpstr>Deep Keypoint-based Camera Pose Estimation with Geometric Constraints</vt:lpstr>
      <vt:lpstr>Camera pose estimation</vt:lpstr>
      <vt:lpstr>Example: ORB-SLAM</vt:lpstr>
      <vt:lpstr>Motivation and problem description</vt:lpstr>
      <vt:lpstr>Contribution</vt:lpstr>
      <vt:lpstr>Prior works</vt:lpstr>
      <vt:lpstr>Overview: Pipeline</vt:lpstr>
      <vt:lpstr>Method details and analysis</vt:lpstr>
      <vt:lpstr>Experiment settings</vt:lpstr>
      <vt:lpstr>Experiment results</vt:lpstr>
      <vt:lpstr>Experiment results – cross-dataset setting</vt:lpstr>
      <vt:lpstr>Qualitative results</vt:lpstr>
      <vt:lpstr>Conclusion and future work</vt:lpstr>
      <vt:lpstr>Outlines</vt:lpstr>
      <vt:lpstr>Path to deep SLAM</vt:lpstr>
      <vt:lpstr>Path to deep SLAM</vt:lpstr>
      <vt:lpstr>How good are the deep SLAM methods</vt:lpstr>
      <vt:lpstr>Cross-dataset generalizability</vt:lpstr>
      <vt:lpstr>Discussion and future works</vt:lpstr>
      <vt:lpstr>References</vt:lpstr>
      <vt:lpstr>Thank you</vt:lpstr>
      <vt:lpstr>Backup</vt:lpstr>
      <vt:lpstr>Motivation and problem description</vt:lpstr>
      <vt:lpstr>Brief summary of recent works</vt:lpstr>
    </vt:vector>
  </TitlesOfParts>
  <Company>Microsoft Corporation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Microsoft Office User</cp:lastModifiedBy>
  <cp:revision>401</cp:revision>
  <cp:lastPrinted>2020-01-31T04:17:13Z</cp:lastPrinted>
  <dcterms:created xsi:type="dcterms:W3CDTF">2014-04-01T16:27:38Z</dcterms:created>
  <dcterms:modified xsi:type="dcterms:W3CDTF">2020-02-12T17:09:30Z</dcterms:modified>
</cp:coreProperties>
</file>